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63" r:id="rId5"/>
    <p:sldId id="262" r:id="rId6"/>
    <p:sldId id="270" r:id="rId7"/>
    <p:sldId id="264" r:id="rId8"/>
    <p:sldId id="265" r:id="rId9"/>
    <p:sldId id="266" r:id="rId10"/>
    <p:sldId id="267" r:id="rId11"/>
    <p:sldId id="268" r:id="rId12"/>
    <p:sldId id="269"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08/02/2016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732301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08/02/2016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755575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08/02/2016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4008428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08/02/2016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4273209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3F4445-2371-4798-9B13-0F8B19C79574}" type="datetimeFigureOut">
              <a:rPr lang="en-CA" smtClean="0"/>
              <a:t>08/02/2016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65786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913F4445-2371-4798-9B13-0F8B19C79574}" type="datetimeFigureOut">
              <a:rPr lang="en-CA" smtClean="0"/>
              <a:t>08/02/2016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207697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913F4445-2371-4798-9B13-0F8B19C79574}" type="datetimeFigureOut">
              <a:rPr lang="en-CA" smtClean="0"/>
              <a:t>08/02/2016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3673777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913F4445-2371-4798-9B13-0F8B19C79574}" type="datetimeFigureOut">
              <a:rPr lang="en-CA" smtClean="0"/>
              <a:t>08/02/2016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99248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F4445-2371-4798-9B13-0F8B19C79574}" type="datetimeFigureOut">
              <a:rPr lang="en-CA" smtClean="0"/>
              <a:t>08/02/2016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1475757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F4445-2371-4798-9B13-0F8B19C79574}" type="datetimeFigureOut">
              <a:rPr lang="en-CA" smtClean="0"/>
              <a:t>08/02/2016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649560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F4445-2371-4798-9B13-0F8B19C79574}" type="datetimeFigureOut">
              <a:rPr lang="en-CA" smtClean="0"/>
              <a:t>08/02/2016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3683226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F4445-2371-4798-9B13-0F8B19C79574}" type="datetimeFigureOut">
              <a:rPr lang="en-CA" smtClean="0"/>
              <a:t>08/02/2016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81812-4C4A-48F2-AB7B-8B8A03ED1E8C}" type="slidenum">
              <a:rPr lang="en-CA" smtClean="0"/>
              <a:t>‹#›</a:t>
            </a:fld>
            <a:endParaRPr lang="en-CA"/>
          </a:p>
        </p:txBody>
      </p:sp>
    </p:spTree>
    <p:extLst>
      <p:ext uri="{BB962C8B-B14F-4D97-AF65-F5344CB8AC3E}">
        <p14:creationId xmlns:p14="http://schemas.microsoft.com/office/powerpoint/2010/main" val="3995900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69" y="3845209"/>
            <a:ext cx="6375239" cy="3008895"/>
          </a:xfrm>
          <a:prstGeom prst="rect">
            <a:avLst/>
          </a:prstGeom>
          <a:solidFill>
            <a:srgbClr val="0043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2"/>
          <a:stretch>
            <a:fillRect/>
          </a:stretch>
        </p:blipFill>
        <p:spPr>
          <a:xfrm>
            <a:off x="8994614" y="2255044"/>
            <a:ext cx="3197385" cy="2643081"/>
          </a:xfrm>
          <a:prstGeom prst="rect">
            <a:avLst/>
          </a:prstGeom>
        </p:spPr>
      </p:pic>
      <p:pic>
        <p:nvPicPr>
          <p:cNvPr id="5" name="Picture 4"/>
          <p:cNvPicPr>
            <a:picLocks noChangeAspect="1"/>
          </p:cNvPicPr>
          <p:nvPr/>
        </p:nvPicPr>
        <p:blipFill>
          <a:blip r:embed="rId3"/>
          <a:stretch>
            <a:fillRect/>
          </a:stretch>
        </p:blipFill>
        <p:spPr>
          <a:xfrm>
            <a:off x="8994615" y="0"/>
            <a:ext cx="3197386" cy="2407298"/>
          </a:xfrm>
          <a:prstGeom prst="rect">
            <a:avLst/>
          </a:prstGeom>
        </p:spPr>
      </p:pic>
      <p:sp>
        <p:nvSpPr>
          <p:cNvPr id="2" name="Title 1"/>
          <p:cNvSpPr>
            <a:spLocks noGrp="1"/>
          </p:cNvSpPr>
          <p:nvPr>
            <p:ph type="ctrTitle"/>
          </p:nvPr>
        </p:nvSpPr>
        <p:spPr>
          <a:xfrm>
            <a:off x="1234992" y="97849"/>
            <a:ext cx="9144000" cy="2387600"/>
          </a:xfrm>
        </p:spPr>
        <p:txBody>
          <a:bodyPr>
            <a:normAutofit fontScale="90000"/>
          </a:bodyPr>
          <a:lstStyle/>
          <a:p>
            <a:r>
              <a:rPr lang="en-CA" b="1" dirty="0" err="1" smtClean="0"/>
              <a:t>HN2100</a:t>
            </a:r>
            <a:r>
              <a:rPr lang="en-CA" b="1" dirty="0" smtClean="0"/>
              <a:t/>
            </a:r>
            <a:br>
              <a:rPr lang="en-CA" b="1" dirty="0" smtClean="0"/>
            </a:br>
            <a:r>
              <a:rPr lang="en-CA" b="1" dirty="0" smtClean="0"/>
              <a:t>Collective Agreement Administration</a:t>
            </a:r>
            <a:endParaRPr lang="en-CA" b="1" dirty="0"/>
          </a:p>
        </p:txBody>
      </p:sp>
      <p:sp>
        <p:nvSpPr>
          <p:cNvPr id="3" name="Subtitle 2"/>
          <p:cNvSpPr>
            <a:spLocks noGrp="1"/>
          </p:cNvSpPr>
          <p:nvPr>
            <p:ph type="subTitle" idx="1"/>
          </p:nvPr>
        </p:nvSpPr>
        <p:spPr>
          <a:xfrm>
            <a:off x="1234992" y="2637505"/>
            <a:ext cx="9144000" cy="1655762"/>
          </a:xfrm>
        </p:spPr>
        <p:txBody>
          <a:bodyPr/>
          <a:lstStyle/>
          <a:p>
            <a:r>
              <a:rPr lang="en-CA" dirty="0" smtClean="0"/>
              <a:t>With</a:t>
            </a:r>
          </a:p>
          <a:p>
            <a:r>
              <a:rPr lang="en-CA" dirty="0" smtClean="0"/>
              <a:t>Paul Tilley</a:t>
            </a:r>
            <a:endParaRPr lang="en-CA" dirty="0"/>
          </a:p>
        </p:txBody>
      </p:sp>
      <p:pic>
        <p:nvPicPr>
          <p:cNvPr id="6" name="Picture 5"/>
          <p:cNvPicPr>
            <a:picLocks noChangeAspect="1"/>
          </p:cNvPicPr>
          <p:nvPr/>
        </p:nvPicPr>
        <p:blipFill rotWithShape="1">
          <a:blip r:embed="rId4"/>
          <a:srcRect l="14488" t="30343" r="57820" b="28743"/>
          <a:stretch/>
        </p:blipFill>
        <p:spPr>
          <a:xfrm>
            <a:off x="8994614" y="4898124"/>
            <a:ext cx="3197386" cy="1959875"/>
          </a:xfrm>
          <a:prstGeom prst="rect">
            <a:avLst/>
          </a:prstGeom>
        </p:spPr>
      </p:pic>
      <p:pic>
        <p:nvPicPr>
          <p:cNvPr id="7" name="Picture 6"/>
          <p:cNvPicPr>
            <a:picLocks noChangeAspect="1"/>
          </p:cNvPicPr>
          <p:nvPr/>
        </p:nvPicPr>
        <p:blipFill>
          <a:blip r:embed="rId5"/>
          <a:stretch>
            <a:fillRect/>
          </a:stretch>
        </p:blipFill>
        <p:spPr>
          <a:xfrm>
            <a:off x="-1" y="0"/>
            <a:ext cx="2619375" cy="1743075"/>
          </a:xfrm>
          <a:prstGeom prst="rect">
            <a:avLst/>
          </a:prstGeom>
        </p:spPr>
      </p:pic>
      <p:pic>
        <p:nvPicPr>
          <p:cNvPr id="8" name="Picture 7"/>
          <p:cNvPicPr>
            <a:picLocks noChangeAspect="1"/>
          </p:cNvPicPr>
          <p:nvPr/>
        </p:nvPicPr>
        <p:blipFill>
          <a:blip r:embed="rId6"/>
          <a:stretch>
            <a:fillRect/>
          </a:stretch>
        </p:blipFill>
        <p:spPr>
          <a:xfrm>
            <a:off x="0" y="1535760"/>
            <a:ext cx="2619375" cy="1743075"/>
          </a:xfrm>
          <a:prstGeom prst="rect">
            <a:avLst/>
          </a:prstGeom>
        </p:spPr>
      </p:pic>
      <p:pic>
        <p:nvPicPr>
          <p:cNvPr id="9" name="Picture 8"/>
          <p:cNvPicPr>
            <a:picLocks noChangeAspect="1"/>
          </p:cNvPicPr>
          <p:nvPr/>
        </p:nvPicPr>
        <p:blipFill rotWithShape="1">
          <a:blip r:embed="rId7"/>
          <a:srcRect t="27017"/>
          <a:stretch/>
        </p:blipFill>
        <p:spPr>
          <a:xfrm>
            <a:off x="-6" y="2865438"/>
            <a:ext cx="2619376" cy="1766888"/>
          </a:xfrm>
          <a:prstGeom prst="rect">
            <a:avLst/>
          </a:prstGeom>
        </p:spPr>
      </p:pic>
      <p:pic>
        <p:nvPicPr>
          <p:cNvPr id="10" name="Picture 9"/>
          <p:cNvPicPr>
            <a:picLocks noChangeAspect="1"/>
          </p:cNvPicPr>
          <p:nvPr/>
        </p:nvPicPr>
        <p:blipFill>
          <a:blip r:embed="rId8"/>
          <a:stretch>
            <a:fillRect/>
          </a:stretch>
        </p:blipFill>
        <p:spPr>
          <a:xfrm>
            <a:off x="-4" y="4305801"/>
            <a:ext cx="2619378" cy="2611718"/>
          </a:xfrm>
          <a:prstGeom prst="rect">
            <a:avLst/>
          </a:prstGeom>
        </p:spPr>
      </p:pic>
      <p:sp>
        <p:nvSpPr>
          <p:cNvPr id="11" name="TextBox 10"/>
          <p:cNvSpPr txBox="1"/>
          <p:nvPr/>
        </p:nvSpPr>
        <p:spPr>
          <a:xfrm>
            <a:off x="3278940" y="4303542"/>
            <a:ext cx="5056094" cy="1938992"/>
          </a:xfrm>
          <a:prstGeom prst="rect">
            <a:avLst/>
          </a:prstGeom>
          <a:noFill/>
        </p:spPr>
        <p:txBody>
          <a:bodyPr wrap="square" rtlCol="0">
            <a:spAutoFit/>
          </a:bodyPr>
          <a:lstStyle/>
          <a:p>
            <a:pPr algn="ctr"/>
            <a:r>
              <a:rPr lang="en-CA" sz="4000" b="1" dirty="0" smtClean="0">
                <a:solidFill>
                  <a:schemeClr val="bg1"/>
                </a:solidFill>
              </a:rPr>
              <a:t>Unit 6</a:t>
            </a:r>
          </a:p>
          <a:p>
            <a:pPr algn="ctr"/>
            <a:r>
              <a:rPr lang="en-CA" sz="4000" b="1" dirty="0" smtClean="0">
                <a:solidFill>
                  <a:schemeClr val="bg1"/>
                </a:solidFill>
              </a:rPr>
              <a:t>Collective Agreement Clauses – Part 1</a:t>
            </a:r>
          </a:p>
        </p:txBody>
      </p:sp>
    </p:spTree>
    <p:extLst>
      <p:ext uri="{BB962C8B-B14F-4D97-AF65-F5344CB8AC3E}">
        <p14:creationId xmlns:p14="http://schemas.microsoft.com/office/powerpoint/2010/main" val="2966848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960" y="365125"/>
            <a:ext cx="10515600" cy="1325563"/>
          </a:xfrm>
        </p:spPr>
        <p:txBody>
          <a:bodyPr/>
          <a:lstStyle/>
          <a:p>
            <a:r>
              <a:rPr lang="en-CA" b="1" dirty="0" smtClean="0"/>
              <a:t>Union Security: </a:t>
            </a:r>
            <a:br>
              <a:rPr lang="en-CA" b="1" dirty="0" smtClean="0"/>
            </a:br>
            <a:r>
              <a:rPr lang="en-CA" b="1" dirty="0" smtClean="0"/>
              <a:t>Access </a:t>
            </a:r>
            <a:r>
              <a:rPr lang="en-CA" b="1" dirty="0"/>
              <a:t>to Employer's Premises</a:t>
            </a:r>
          </a:p>
        </p:txBody>
      </p:sp>
      <p:sp>
        <p:nvSpPr>
          <p:cNvPr id="3" name="Content Placeholder 2"/>
          <p:cNvSpPr>
            <a:spLocks noGrp="1"/>
          </p:cNvSpPr>
          <p:nvPr>
            <p:ph idx="1"/>
          </p:nvPr>
        </p:nvSpPr>
        <p:spPr>
          <a:xfrm>
            <a:off x="614266" y="1844286"/>
            <a:ext cx="10515600" cy="4351338"/>
          </a:xfrm>
        </p:spPr>
        <p:txBody>
          <a:bodyPr/>
          <a:lstStyle/>
          <a:p>
            <a:r>
              <a:rPr lang="en-CA" altLang="en-US" dirty="0"/>
              <a:t>Many collective agreements contain clauses which give the union </a:t>
            </a:r>
            <a:r>
              <a:rPr lang="en-CA" altLang="en-US" dirty="0" smtClean="0"/>
              <a:t>officials access </a:t>
            </a:r>
            <a:r>
              <a:rPr lang="en-CA" altLang="en-US" dirty="0"/>
              <a:t>to  the employer’s premise (worksite</a:t>
            </a:r>
            <a:r>
              <a:rPr lang="en-CA" altLang="en-US" dirty="0" smtClean="0"/>
              <a:t>) for the purposes of meeting with the employees on union business.</a:t>
            </a:r>
            <a:endParaRPr lang="en-CA" altLang="en-US" dirty="0"/>
          </a:p>
          <a:p>
            <a:r>
              <a:rPr lang="en-CA" dirty="0" smtClean="0"/>
              <a:t>Without </a:t>
            </a:r>
            <a:r>
              <a:rPr lang="en-CA" dirty="0"/>
              <a:t>clauses dealing with access to the employer's worksite, employers could deny union officials access to the employer's premises, making communication much more difficult.  </a:t>
            </a:r>
          </a:p>
        </p:txBody>
      </p:sp>
      <p:pic>
        <p:nvPicPr>
          <p:cNvPr id="4" name="Picture 3"/>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26273424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Union Security: The </a:t>
            </a:r>
            <a:r>
              <a:rPr lang="en-CA" b="1" dirty="0"/>
              <a:t>Right to </a:t>
            </a:r>
            <a:r>
              <a:rPr lang="en-CA" b="1" dirty="0" smtClean="0"/>
              <a:t/>
            </a:r>
            <a:br>
              <a:rPr lang="en-CA" b="1" dirty="0" smtClean="0"/>
            </a:br>
            <a:r>
              <a:rPr lang="en-CA" b="1" dirty="0" smtClean="0"/>
              <a:t>Communicate </a:t>
            </a:r>
            <a:r>
              <a:rPr lang="en-CA" b="1" dirty="0"/>
              <a:t>with Union Members</a:t>
            </a:r>
            <a:endParaRPr lang="en-CA" dirty="0"/>
          </a:p>
        </p:txBody>
      </p:sp>
      <p:sp>
        <p:nvSpPr>
          <p:cNvPr id="3" name="Content Placeholder 2"/>
          <p:cNvSpPr>
            <a:spLocks noGrp="1"/>
          </p:cNvSpPr>
          <p:nvPr>
            <p:ph idx="1"/>
          </p:nvPr>
        </p:nvSpPr>
        <p:spPr>
          <a:xfrm>
            <a:off x="735563" y="1825625"/>
            <a:ext cx="10515600" cy="4351338"/>
          </a:xfrm>
        </p:spPr>
        <p:txBody>
          <a:bodyPr>
            <a:normAutofit/>
          </a:bodyPr>
          <a:lstStyle/>
          <a:p>
            <a:r>
              <a:rPr lang="en-CA" dirty="0" smtClean="0"/>
              <a:t>Many collective agreements allow for the use of bulletin boards on the employer premises. </a:t>
            </a:r>
          </a:p>
          <a:p>
            <a:r>
              <a:rPr lang="en-CA" dirty="0" smtClean="0"/>
              <a:t>Communication </a:t>
            </a:r>
            <a:r>
              <a:rPr lang="en-CA" dirty="0"/>
              <a:t>is important to inform bargaining unit members of such things as campaigns that they are actively participating in, seminars that they are conducting, upcoming meetings, etc.   Many collective agreements contain clauses providing for union bulletin boards for union messages.</a:t>
            </a:r>
          </a:p>
        </p:txBody>
      </p:sp>
      <p:pic>
        <p:nvPicPr>
          <p:cNvPr id="4" name="Picture 3"/>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2754590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Non-Discrimination</a:t>
            </a:r>
            <a:endParaRPr lang="en-CA" dirty="0"/>
          </a:p>
        </p:txBody>
      </p:sp>
      <p:sp>
        <p:nvSpPr>
          <p:cNvPr id="3" name="Content Placeholder 2"/>
          <p:cNvSpPr>
            <a:spLocks noGrp="1"/>
          </p:cNvSpPr>
          <p:nvPr>
            <p:ph idx="1"/>
          </p:nvPr>
        </p:nvSpPr>
        <p:spPr/>
        <p:txBody>
          <a:bodyPr>
            <a:normAutofit/>
          </a:bodyPr>
          <a:lstStyle/>
          <a:p>
            <a:r>
              <a:rPr lang="en-CA" dirty="0" smtClean="0"/>
              <a:t>Non-discrimination </a:t>
            </a:r>
            <a:r>
              <a:rPr lang="en-CA" dirty="0"/>
              <a:t>clauses provide employees with protection against discrimination based on human rights and/or union membership grounds.  </a:t>
            </a:r>
            <a:endParaRPr lang="en-CA" dirty="0" smtClean="0"/>
          </a:p>
          <a:p>
            <a:r>
              <a:rPr lang="en-CA" dirty="0" smtClean="0"/>
              <a:t>With </a:t>
            </a:r>
            <a:r>
              <a:rPr lang="en-CA" dirty="0"/>
              <a:t>respect to Human Rights issues, some collective agreements are silent on human rights clauses because we are afforded protection under our Provincial and Federal Human Rights Codes.  </a:t>
            </a:r>
            <a:endParaRPr lang="en-CA" dirty="0" smtClean="0"/>
          </a:p>
          <a:p>
            <a:r>
              <a:rPr lang="en-CA" dirty="0" smtClean="0"/>
              <a:t>Non </a:t>
            </a:r>
            <a:r>
              <a:rPr lang="en-CA" dirty="0"/>
              <a:t>discrimination clauses are almost always included in collective agreements when there is a union and employees can choose whether or not they wish to join the union.</a:t>
            </a:r>
          </a:p>
        </p:txBody>
      </p:sp>
      <p:pic>
        <p:nvPicPr>
          <p:cNvPr id="4" name="Picture 3"/>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600191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Common Applications for </a:t>
            </a:r>
            <a:br>
              <a:rPr lang="en-CA" b="1" dirty="0" smtClean="0"/>
            </a:br>
            <a:r>
              <a:rPr lang="en-CA" b="1" dirty="0" smtClean="0"/>
              <a:t>Non-Discrimination</a:t>
            </a:r>
            <a:endParaRPr lang="en-CA" dirty="0"/>
          </a:p>
        </p:txBody>
      </p:sp>
      <p:sp>
        <p:nvSpPr>
          <p:cNvPr id="3" name="Content Placeholder 2"/>
          <p:cNvSpPr>
            <a:spLocks noGrp="1"/>
          </p:cNvSpPr>
          <p:nvPr>
            <p:ph idx="1"/>
          </p:nvPr>
        </p:nvSpPr>
        <p:spPr/>
        <p:txBody>
          <a:bodyPr>
            <a:normAutofit lnSpcReduction="10000"/>
          </a:bodyPr>
          <a:lstStyle/>
          <a:p>
            <a:r>
              <a:rPr lang="en-CA" b="1" i="1" dirty="0"/>
              <a:t>Sexual </a:t>
            </a:r>
            <a:r>
              <a:rPr lang="en-CA" b="1" i="1" dirty="0" smtClean="0"/>
              <a:t>Harassment </a:t>
            </a:r>
            <a:r>
              <a:rPr lang="en-CA" dirty="0"/>
              <a:t>– the right to be free from discrimination on the basis of gender.</a:t>
            </a:r>
          </a:p>
          <a:p>
            <a:r>
              <a:rPr lang="en-CA" b="1" i="1" dirty="0"/>
              <a:t>Mandatory Retirement </a:t>
            </a:r>
            <a:r>
              <a:rPr lang="en-CA" dirty="0"/>
              <a:t>– not a violation in most collective agreement.</a:t>
            </a:r>
          </a:p>
          <a:p>
            <a:r>
              <a:rPr lang="en-CA" b="1" i="1" dirty="0"/>
              <a:t>Absenteeism</a:t>
            </a:r>
            <a:r>
              <a:rPr lang="en-CA" dirty="0"/>
              <a:t> – major concern to many employers; however, can conflict with human rights legislation.</a:t>
            </a:r>
          </a:p>
          <a:p>
            <a:r>
              <a:rPr lang="en-CA" b="1" i="1" dirty="0"/>
              <a:t>Language </a:t>
            </a:r>
            <a:r>
              <a:rPr lang="en-CA" b="1" i="1" dirty="0" smtClean="0"/>
              <a:t>Requirements </a:t>
            </a:r>
            <a:r>
              <a:rPr lang="en-CA" dirty="0"/>
              <a:t>– employees speak a specific language may be challenged.</a:t>
            </a:r>
          </a:p>
          <a:p>
            <a:r>
              <a:rPr lang="en-CA" b="1" i="1" dirty="0"/>
              <a:t>Union Discrimination </a:t>
            </a:r>
            <a:r>
              <a:rPr lang="en-CA" dirty="0"/>
              <a:t>– </a:t>
            </a:r>
            <a:r>
              <a:rPr lang="en-CA" dirty="0" smtClean="0"/>
              <a:t>prohibits </a:t>
            </a:r>
            <a:r>
              <a:rPr lang="en-CA" dirty="0"/>
              <a:t>discrimination based on employee’s membership status in the union.</a:t>
            </a:r>
          </a:p>
        </p:txBody>
      </p:sp>
      <p:pic>
        <p:nvPicPr>
          <p:cNvPr id="4" name="Picture 3"/>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3393858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86333" y="0"/>
            <a:ext cx="3005667" cy="1690688"/>
          </a:xfrm>
          <a:prstGeom prst="rect">
            <a:avLst/>
          </a:prstGeom>
        </p:spPr>
      </p:pic>
      <p:sp>
        <p:nvSpPr>
          <p:cNvPr id="2" name="Title 1"/>
          <p:cNvSpPr>
            <a:spLocks noGrp="1"/>
          </p:cNvSpPr>
          <p:nvPr>
            <p:ph type="title"/>
          </p:nvPr>
        </p:nvSpPr>
        <p:spPr>
          <a:xfrm>
            <a:off x="261257" y="365125"/>
            <a:ext cx="10515600" cy="1325563"/>
          </a:xfrm>
        </p:spPr>
        <p:txBody>
          <a:bodyPr/>
          <a:lstStyle/>
          <a:p>
            <a:r>
              <a:rPr lang="en-CA" b="1" dirty="0"/>
              <a:t>Collective Agreement Clauses – Part 1</a:t>
            </a:r>
            <a:br>
              <a:rPr lang="en-CA" b="1" dirty="0"/>
            </a:br>
            <a:endParaRPr lang="en-CA" dirty="0"/>
          </a:p>
        </p:txBody>
      </p:sp>
      <p:sp>
        <p:nvSpPr>
          <p:cNvPr id="3" name="Content Placeholder 2"/>
          <p:cNvSpPr>
            <a:spLocks noGrp="1"/>
          </p:cNvSpPr>
          <p:nvPr>
            <p:ph idx="1"/>
          </p:nvPr>
        </p:nvSpPr>
        <p:spPr>
          <a:xfrm>
            <a:off x="457199" y="1319691"/>
            <a:ext cx="11462657" cy="4351338"/>
          </a:xfrm>
        </p:spPr>
        <p:txBody>
          <a:bodyPr>
            <a:normAutofit fontScale="40000" lnSpcReduction="20000"/>
          </a:bodyPr>
          <a:lstStyle/>
          <a:p>
            <a:pPr>
              <a:lnSpc>
                <a:spcPct val="120000"/>
              </a:lnSpc>
            </a:pPr>
            <a:r>
              <a:rPr lang="en-CA" sz="8000" dirty="0"/>
              <a:t>After completing this unit, you should be able to:</a:t>
            </a:r>
          </a:p>
          <a:p>
            <a:pPr lvl="1">
              <a:lnSpc>
                <a:spcPct val="120000"/>
              </a:lnSpc>
            </a:pPr>
            <a:r>
              <a:rPr lang="en-CA" sz="7600" dirty="0" smtClean="0"/>
              <a:t>Explain </a:t>
            </a:r>
            <a:r>
              <a:rPr lang="en-CA" sz="7600" dirty="0"/>
              <a:t>the purpose(s) of a recognition clause and how it is framed</a:t>
            </a:r>
          </a:p>
          <a:p>
            <a:pPr lvl="1">
              <a:lnSpc>
                <a:spcPct val="120000"/>
              </a:lnSpc>
            </a:pPr>
            <a:r>
              <a:rPr lang="en-CA" sz="7600" dirty="0" smtClean="0"/>
              <a:t>Discuss the types of clauses use in protecting union security and the </a:t>
            </a:r>
            <a:r>
              <a:rPr lang="en-CA" sz="7600" dirty="0"/>
              <a:t>overall purposes(s) of protecting </a:t>
            </a:r>
            <a:r>
              <a:rPr lang="en-CA" sz="7600" dirty="0" smtClean="0"/>
              <a:t>union security</a:t>
            </a:r>
            <a:endParaRPr lang="en-CA" sz="7600" dirty="0"/>
          </a:p>
          <a:p>
            <a:pPr lvl="1">
              <a:lnSpc>
                <a:spcPct val="120000"/>
              </a:lnSpc>
            </a:pPr>
            <a:r>
              <a:rPr lang="en-CA" sz="7600" dirty="0" smtClean="0"/>
              <a:t>Identify </a:t>
            </a:r>
            <a:r>
              <a:rPr lang="en-CA" sz="7600" dirty="0"/>
              <a:t>and discuss the </a:t>
            </a:r>
            <a:r>
              <a:rPr lang="en-CA" sz="7600" dirty="0" smtClean="0"/>
              <a:t>types </a:t>
            </a:r>
            <a:r>
              <a:rPr lang="en-CA" sz="7600" dirty="0"/>
              <a:t>of union membership </a:t>
            </a:r>
            <a:r>
              <a:rPr lang="en-CA" sz="7600" dirty="0" smtClean="0"/>
              <a:t>requirements</a:t>
            </a:r>
            <a:endParaRPr lang="en-CA" sz="7600" dirty="0"/>
          </a:p>
          <a:p>
            <a:pPr lvl="1">
              <a:lnSpc>
                <a:spcPct val="120000"/>
              </a:lnSpc>
            </a:pPr>
            <a:r>
              <a:rPr lang="en-CA" sz="7600" dirty="0" smtClean="0"/>
              <a:t>Discuss </a:t>
            </a:r>
            <a:r>
              <a:rPr lang="en-CA" sz="7600" dirty="0"/>
              <a:t>the overall purpose(s) of non-discrimination </a:t>
            </a:r>
            <a:r>
              <a:rPr lang="en-CA" sz="7600" dirty="0" smtClean="0"/>
              <a:t>clauses</a:t>
            </a:r>
            <a:endParaRPr lang="en-CA" sz="7600" dirty="0"/>
          </a:p>
        </p:txBody>
      </p:sp>
    </p:spTree>
    <p:extLst>
      <p:ext uri="{BB962C8B-B14F-4D97-AF65-F5344CB8AC3E}">
        <p14:creationId xmlns:p14="http://schemas.microsoft.com/office/powerpoint/2010/main" val="6467807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86333" y="0"/>
            <a:ext cx="3005667" cy="1690688"/>
          </a:xfrm>
          <a:prstGeom prst="rect">
            <a:avLst/>
          </a:prstGeom>
        </p:spPr>
      </p:pic>
      <p:sp>
        <p:nvSpPr>
          <p:cNvPr id="3" name="Content Placeholder 2"/>
          <p:cNvSpPr>
            <a:spLocks noGrp="1"/>
          </p:cNvSpPr>
          <p:nvPr>
            <p:ph idx="1"/>
          </p:nvPr>
        </p:nvSpPr>
        <p:spPr>
          <a:xfrm>
            <a:off x="283028" y="1690688"/>
            <a:ext cx="10515600" cy="4351338"/>
          </a:xfrm>
        </p:spPr>
        <p:txBody>
          <a:bodyPr/>
          <a:lstStyle/>
          <a:p>
            <a:r>
              <a:rPr lang="en-CA" dirty="0" smtClean="0"/>
              <a:t>In </a:t>
            </a:r>
            <a:r>
              <a:rPr lang="en-CA" dirty="0"/>
              <a:t>this unit we will begin examining standard provisions found in Canadian Collective Agreements. It is important to understand the rationale behind the articles and to be able to understand the provisions that govern the employment relationship in unionized environments.</a:t>
            </a:r>
          </a:p>
        </p:txBody>
      </p:sp>
      <p:sp>
        <p:nvSpPr>
          <p:cNvPr id="5" name="Title 1"/>
          <p:cNvSpPr>
            <a:spLocks noGrp="1"/>
          </p:cNvSpPr>
          <p:nvPr>
            <p:ph type="title"/>
          </p:nvPr>
        </p:nvSpPr>
        <p:spPr>
          <a:xfrm>
            <a:off x="283028" y="506640"/>
            <a:ext cx="10515600" cy="1325563"/>
          </a:xfrm>
        </p:spPr>
        <p:txBody>
          <a:bodyPr/>
          <a:lstStyle/>
          <a:p>
            <a:r>
              <a:rPr lang="en-CA" b="1" dirty="0"/>
              <a:t>Overview of this Unit</a:t>
            </a:r>
            <a:br>
              <a:rPr lang="en-CA" b="1" dirty="0"/>
            </a:br>
            <a:endParaRPr lang="en-CA" dirty="0"/>
          </a:p>
        </p:txBody>
      </p:sp>
    </p:spTree>
    <p:extLst>
      <p:ext uri="{BB962C8B-B14F-4D97-AF65-F5344CB8AC3E}">
        <p14:creationId xmlns:p14="http://schemas.microsoft.com/office/powerpoint/2010/main" val="333224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86333" y="0"/>
            <a:ext cx="3005667" cy="1690688"/>
          </a:xfrm>
          <a:prstGeom prst="rect">
            <a:avLst/>
          </a:prstGeom>
        </p:spPr>
      </p:pic>
      <p:sp>
        <p:nvSpPr>
          <p:cNvPr id="2" name="Title 1"/>
          <p:cNvSpPr>
            <a:spLocks noGrp="1"/>
          </p:cNvSpPr>
          <p:nvPr>
            <p:ph type="title"/>
          </p:nvPr>
        </p:nvSpPr>
        <p:spPr>
          <a:xfrm>
            <a:off x="424542" y="495753"/>
            <a:ext cx="10515600" cy="1325563"/>
          </a:xfrm>
        </p:spPr>
        <p:txBody>
          <a:bodyPr/>
          <a:lstStyle/>
          <a:p>
            <a:r>
              <a:rPr lang="en-CA" b="1" dirty="0" smtClean="0"/>
              <a:t>Union </a:t>
            </a:r>
            <a:r>
              <a:rPr lang="en-CA" b="1" dirty="0"/>
              <a:t>Recognition </a:t>
            </a:r>
            <a:r>
              <a:rPr lang="en-CA" b="1" dirty="0" smtClean="0"/>
              <a:t>Clause</a:t>
            </a:r>
            <a:endParaRPr lang="en-CA" dirty="0"/>
          </a:p>
        </p:txBody>
      </p:sp>
      <p:sp>
        <p:nvSpPr>
          <p:cNvPr id="3" name="Content Placeholder 2"/>
          <p:cNvSpPr>
            <a:spLocks noGrp="1"/>
          </p:cNvSpPr>
          <p:nvPr>
            <p:ph idx="1"/>
          </p:nvPr>
        </p:nvSpPr>
        <p:spPr>
          <a:xfrm>
            <a:off x="304800" y="1821316"/>
            <a:ext cx="10515600" cy="4351338"/>
          </a:xfrm>
        </p:spPr>
        <p:txBody>
          <a:bodyPr>
            <a:normAutofit fontScale="92500"/>
          </a:bodyPr>
          <a:lstStyle/>
          <a:p>
            <a:r>
              <a:rPr lang="en-CA" dirty="0"/>
              <a:t>The Recognition Clause </a:t>
            </a:r>
            <a:r>
              <a:rPr lang="en-CA" dirty="0" smtClean="0"/>
              <a:t>is a mandatory clause in all collective agreements. It is one </a:t>
            </a:r>
            <a:r>
              <a:rPr lang="en-CA" dirty="0"/>
              <a:t>of the first articles found in a collective agreement.  </a:t>
            </a:r>
            <a:endParaRPr lang="en-CA" dirty="0" smtClean="0"/>
          </a:p>
          <a:p>
            <a:r>
              <a:rPr lang="en-CA" dirty="0" smtClean="0"/>
              <a:t>Recognition </a:t>
            </a:r>
            <a:r>
              <a:rPr lang="en-CA" dirty="0"/>
              <a:t>clauses serve two purposes:</a:t>
            </a:r>
          </a:p>
          <a:p>
            <a:pPr lvl="1"/>
            <a:r>
              <a:rPr lang="en-CA" dirty="0" smtClean="0"/>
              <a:t>to </a:t>
            </a:r>
            <a:r>
              <a:rPr lang="en-CA" dirty="0"/>
              <a:t>give a clear description of whom the collective agreement covers, as it describes the bargaining unit which has been certified by the labour relations board; and</a:t>
            </a:r>
          </a:p>
          <a:p>
            <a:pPr lvl="1"/>
            <a:r>
              <a:rPr lang="en-CA" dirty="0" smtClean="0"/>
              <a:t>it </a:t>
            </a:r>
            <a:r>
              <a:rPr lang="en-CA" dirty="0"/>
              <a:t>gives workers the right to bargain "collectively" over issues.</a:t>
            </a:r>
          </a:p>
          <a:p>
            <a:r>
              <a:rPr lang="en-CA" dirty="0" smtClean="0"/>
              <a:t>Most recognition clauses </a:t>
            </a:r>
            <a:r>
              <a:rPr lang="en-CA" dirty="0"/>
              <a:t>will contain a geographical limit.</a:t>
            </a:r>
          </a:p>
          <a:p>
            <a:r>
              <a:rPr lang="en-CA" dirty="0"/>
              <a:t>Changes to recognition clause typically involves expansion to cover a larger geographic area or groups such as part-time employees and summer students</a:t>
            </a:r>
            <a:r>
              <a:rPr lang="en-CA" dirty="0" smtClean="0"/>
              <a:t>.</a:t>
            </a:r>
            <a:endParaRPr lang="en-CA" dirty="0"/>
          </a:p>
        </p:txBody>
      </p:sp>
    </p:spTree>
    <p:extLst>
      <p:ext uri="{BB962C8B-B14F-4D97-AF65-F5344CB8AC3E}">
        <p14:creationId xmlns:p14="http://schemas.microsoft.com/office/powerpoint/2010/main" val="3436882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86333" y="0"/>
            <a:ext cx="3005667" cy="1690688"/>
          </a:xfrm>
          <a:prstGeom prst="rect">
            <a:avLst/>
          </a:prstGeom>
        </p:spPr>
      </p:pic>
      <p:sp>
        <p:nvSpPr>
          <p:cNvPr id="2" name="Title 1"/>
          <p:cNvSpPr>
            <a:spLocks noGrp="1"/>
          </p:cNvSpPr>
          <p:nvPr>
            <p:ph type="title"/>
          </p:nvPr>
        </p:nvSpPr>
        <p:spPr>
          <a:xfrm>
            <a:off x="762000" y="365125"/>
            <a:ext cx="10515600" cy="1325563"/>
          </a:xfrm>
        </p:spPr>
        <p:txBody>
          <a:bodyPr/>
          <a:lstStyle/>
          <a:p>
            <a:r>
              <a:rPr lang="en-CA" b="1" dirty="0" smtClean="0"/>
              <a:t>Protection of Bargaining </a:t>
            </a:r>
            <a:r>
              <a:rPr lang="en-CA" b="1" dirty="0"/>
              <a:t>Unit Work</a:t>
            </a:r>
            <a:endParaRPr lang="en-CA" dirty="0"/>
          </a:p>
        </p:txBody>
      </p:sp>
      <p:sp>
        <p:nvSpPr>
          <p:cNvPr id="3" name="Content Placeholder 2"/>
          <p:cNvSpPr>
            <a:spLocks noGrp="1"/>
          </p:cNvSpPr>
          <p:nvPr>
            <p:ph idx="1"/>
          </p:nvPr>
        </p:nvSpPr>
        <p:spPr>
          <a:xfrm>
            <a:off x="653142" y="1690688"/>
            <a:ext cx="10515600" cy="4351338"/>
          </a:xfrm>
        </p:spPr>
        <p:txBody>
          <a:bodyPr>
            <a:normAutofit fontScale="85000" lnSpcReduction="20000"/>
          </a:bodyPr>
          <a:lstStyle/>
          <a:p>
            <a:r>
              <a:rPr lang="en-CA" dirty="0" smtClean="0"/>
              <a:t>Closely </a:t>
            </a:r>
            <a:r>
              <a:rPr lang="en-CA" dirty="0"/>
              <a:t>related to the recognition clauses, and often grouped with it, </a:t>
            </a:r>
            <a:r>
              <a:rPr lang="en-CA" dirty="0" smtClean="0"/>
              <a:t>are provisions that  </a:t>
            </a:r>
            <a:r>
              <a:rPr lang="en-CA" dirty="0"/>
              <a:t>ensure </a:t>
            </a:r>
            <a:r>
              <a:rPr lang="en-CA" dirty="0" smtClean="0"/>
              <a:t>bargaining </a:t>
            </a:r>
            <a:r>
              <a:rPr lang="en-CA" dirty="0"/>
              <a:t>unit members will be allocated bargaining unit type </a:t>
            </a:r>
            <a:r>
              <a:rPr lang="en-CA" dirty="0" smtClean="0"/>
              <a:t>work.</a:t>
            </a:r>
          </a:p>
          <a:p>
            <a:r>
              <a:rPr lang="en-CA" dirty="0"/>
              <a:t>The purpose of this clause is to ensure that non-bargaining unit members, such as supervisors, sub-contractors, part-time employees (if not covered by the Collective Agreement), are restricted from performing work that is usually performed by bargaining unit members.</a:t>
            </a:r>
          </a:p>
          <a:p>
            <a:r>
              <a:rPr lang="en-CA" dirty="0" smtClean="0"/>
              <a:t>The </a:t>
            </a:r>
            <a:r>
              <a:rPr lang="en-CA" dirty="0"/>
              <a:t>question of whether an employee is covered by the collective agreement is a question of fact to be decided upon based on the work that the employee is actually doing.</a:t>
            </a:r>
          </a:p>
          <a:p>
            <a:r>
              <a:rPr lang="en-CA" dirty="0" smtClean="0"/>
              <a:t>Deemed non-bargaining </a:t>
            </a:r>
            <a:r>
              <a:rPr lang="en-CA" dirty="0"/>
              <a:t>workers </a:t>
            </a:r>
            <a:r>
              <a:rPr lang="en-CA" dirty="0" smtClean="0"/>
              <a:t>tend to be:</a:t>
            </a:r>
            <a:endParaRPr lang="en-CA" dirty="0"/>
          </a:p>
          <a:p>
            <a:pPr lvl="1"/>
            <a:r>
              <a:rPr lang="en-CA" dirty="0"/>
              <a:t>Supervisors</a:t>
            </a:r>
          </a:p>
          <a:p>
            <a:pPr lvl="1"/>
            <a:r>
              <a:rPr lang="en-CA" dirty="0"/>
              <a:t>Subcontractors</a:t>
            </a:r>
          </a:p>
          <a:p>
            <a:pPr lvl="1"/>
            <a:r>
              <a:rPr lang="en-CA" dirty="0"/>
              <a:t>Part-time employees (depending on agreement</a:t>
            </a:r>
            <a:r>
              <a:rPr lang="en-CA" dirty="0" smtClean="0"/>
              <a:t>)</a:t>
            </a:r>
            <a:endParaRPr lang="en-CA" dirty="0"/>
          </a:p>
        </p:txBody>
      </p:sp>
    </p:spTree>
    <p:extLst>
      <p:ext uri="{BB962C8B-B14F-4D97-AF65-F5344CB8AC3E}">
        <p14:creationId xmlns:p14="http://schemas.microsoft.com/office/powerpoint/2010/main" val="3065242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014" y="365125"/>
            <a:ext cx="10515600" cy="1325563"/>
          </a:xfrm>
        </p:spPr>
        <p:txBody>
          <a:bodyPr/>
          <a:lstStyle/>
          <a:p>
            <a:r>
              <a:rPr lang="en-CA" altLang="en-US" b="1" dirty="0"/>
              <a:t>Subcontractor Work</a:t>
            </a:r>
            <a:endParaRPr lang="en-CA" dirty="0"/>
          </a:p>
        </p:txBody>
      </p:sp>
      <p:sp>
        <p:nvSpPr>
          <p:cNvPr id="3" name="Content Placeholder 2"/>
          <p:cNvSpPr>
            <a:spLocks noGrp="1"/>
          </p:cNvSpPr>
          <p:nvPr>
            <p:ph idx="1"/>
          </p:nvPr>
        </p:nvSpPr>
        <p:spPr>
          <a:xfrm>
            <a:off x="587829" y="1825625"/>
            <a:ext cx="10765971" cy="4351338"/>
          </a:xfrm>
        </p:spPr>
        <p:txBody>
          <a:bodyPr>
            <a:normAutofit/>
          </a:bodyPr>
          <a:lstStyle/>
          <a:p>
            <a:r>
              <a:rPr lang="en-CA" dirty="0"/>
              <a:t>Subcontracting refers to operations carried out by an outside company on the employers premises.</a:t>
            </a:r>
          </a:p>
          <a:p>
            <a:r>
              <a:rPr lang="en-CA" dirty="0"/>
              <a:t>Collective agreement often contain one of two types of clauses related to subcontracting.  </a:t>
            </a:r>
          </a:p>
          <a:p>
            <a:r>
              <a:rPr lang="en-CA" dirty="0"/>
              <a:t>The first type refers to an </a:t>
            </a:r>
            <a:r>
              <a:rPr lang="en-CA" b="1" i="1" dirty="0"/>
              <a:t>“absolute prohibition” </a:t>
            </a:r>
            <a:r>
              <a:rPr lang="en-CA" dirty="0"/>
              <a:t>clause which </a:t>
            </a:r>
            <a:r>
              <a:rPr lang="en-CA" dirty="0" smtClean="0"/>
              <a:t>limits or eliminates the sub-contracting allowed.</a:t>
            </a:r>
            <a:endParaRPr lang="en-CA" dirty="0"/>
          </a:p>
          <a:p>
            <a:r>
              <a:rPr lang="en-CA" dirty="0"/>
              <a:t>The second type is known as </a:t>
            </a:r>
            <a:r>
              <a:rPr lang="en-CA" b="1" i="1" dirty="0"/>
              <a:t>“compromise clause” </a:t>
            </a:r>
            <a:r>
              <a:rPr lang="en-CA" dirty="0"/>
              <a:t>which prohibits sub-contracting that will result in the layoff of bargaining unit members or that requires the employer to consult with the union before work is contracted out.</a:t>
            </a:r>
          </a:p>
          <a:p>
            <a:endParaRPr lang="en-CA" dirty="0"/>
          </a:p>
        </p:txBody>
      </p:sp>
      <p:pic>
        <p:nvPicPr>
          <p:cNvPr id="4" name="Picture 3"/>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2963310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14" y="171926"/>
            <a:ext cx="10515600" cy="1325563"/>
          </a:xfrm>
        </p:spPr>
        <p:txBody>
          <a:bodyPr/>
          <a:lstStyle/>
          <a:p>
            <a:r>
              <a:rPr lang="en-CA" dirty="0"/>
              <a:t/>
            </a:r>
            <a:br>
              <a:rPr lang="en-CA" dirty="0"/>
            </a:br>
            <a:r>
              <a:rPr lang="en-CA" b="1" dirty="0"/>
              <a:t>Union Security</a:t>
            </a:r>
          </a:p>
        </p:txBody>
      </p:sp>
      <p:sp>
        <p:nvSpPr>
          <p:cNvPr id="3" name="Content Placeholder 2"/>
          <p:cNvSpPr>
            <a:spLocks noGrp="1"/>
          </p:cNvSpPr>
          <p:nvPr>
            <p:ph idx="1"/>
          </p:nvPr>
        </p:nvSpPr>
        <p:spPr>
          <a:xfrm>
            <a:off x="489857" y="1862614"/>
            <a:ext cx="10515600" cy="4351338"/>
          </a:xfrm>
        </p:spPr>
        <p:txBody>
          <a:bodyPr>
            <a:normAutofit/>
          </a:bodyPr>
          <a:lstStyle/>
          <a:p>
            <a:r>
              <a:rPr lang="en-CA" altLang="en-US" dirty="0"/>
              <a:t>Union security clauses </a:t>
            </a:r>
            <a:r>
              <a:rPr lang="en-CA" altLang="en-US" dirty="0" smtClean="0"/>
              <a:t>state the employer’s </a:t>
            </a:r>
            <a:r>
              <a:rPr lang="en-CA" altLang="en-US" dirty="0"/>
              <a:t>recognition of the union’s legitimacy as the representative of the employees.</a:t>
            </a:r>
          </a:p>
          <a:p>
            <a:r>
              <a:rPr lang="en-CA" altLang="en-US" dirty="0"/>
              <a:t>There are four areas of concern with respect to union security:</a:t>
            </a:r>
          </a:p>
          <a:p>
            <a:pPr marL="914400" lvl="1" indent="-457200">
              <a:buFont typeface="+mj-lt"/>
              <a:buAutoNum type="arabicPeriod"/>
            </a:pPr>
            <a:r>
              <a:rPr lang="en-CA" altLang="en-US" dirty="0"/>
              <a:t>Dues check off</a:t>
            </a:r>
          </a:p>
          <a:p>
            <a:pPr marL="914400" lvl="1" indent="-457200">
              <a:buFont typeface="+mj-lt"/>
              <a:buAutoNum type="arabicPeriod"/>
            </a:pPr>
            <a:r>
              <a:rPr lang="en-CA" altLang="en-US" dirty="0"/>
              <a:t>The requirement to join a union</a:t>
            </a:r>
          </a:p>
          <a:p>
            <a:pPr marL="914400" lvl="1" indent="-457200">
              <a:buFont typeface="+mj-lt"/>
              <a:buAutoNum type="arabicPeriod"/>
            </a:pPr>
            <a:r>
              <a:rPr lang="en-CA" altLang="en-US" dirty="0"/>
              <a:t>Access to the employer’s premises</a:t>
            </a:r>
          </a:p>
          <a:p>
            <a:pPr marL="914400" lvl="1" indent="-457200">
              <a:buFont typeface="+mj-lt"/>
              <a:buAutoNum type="arabicPeriod"/>
            </a:pPr>
            <a:r>
              <a:rPr lang="en-CA" altLang="en-US" dirty="0"/>
              <a:t>The right to communicate with union </a:t>
            </a:r>
            <a:r>
              <a:rPr lang="en-CA" altLang="en-US" dirty="0" smtClean="0"/>
              <a:t>members</a:t>
            </a:r>
            <a:endParaRPr lang="en-CA" altLang="en-US" dirty="0"/>
          </a:p>
        </p:txBody>
      </p:sp>
      <p:pic>
        <p:nvPicPr>
          <p:cNvPr id="7" name="Picture 6"/>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2689075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752668" y="1803854"/>
            <a:ext cx="10742645" cy="4839542"/>
          </a:xfrm>
        </p:spPr>
        <p:txBody>
          <a:bodyPr>
            <a:normAutofit fontScale="85000" lnSpcReduction="20000"/>
          </a:bodyPr>
          <a:lstStyle/>
          <a:p>
            <a:pPr marL="274320" indent="-274320" fontAlgn="auto">
              <a:spcAft>
                <a:spcPts val="0"/>
              </a:spcAft>
              <a:defRPr/>
            </a:pPr>
            <a:r>
              <a:rPr lang="en-CA" dirty="0"/>
              <a:t>Collective </a:t>
            </a:r>
            <a:r>
              <a:rPr lang="en-CA" dirty="0" smtClean="0"/>
              <a:t>agreements </a:t>
            </a:r>
            <a:r>
              <a:rPr lang="en-CA" dirty="0"/>
              <a:t>contain a dues </a:t>
            </a:r>
            <a:r>
              <a:rPr lang="en-CA" dirty="0" smtClean="0"/>
              <a:t>‘check </a:t>
            </a:r>
            <a:r>
              <a:rPr lang="en-CA" dirty="0"/>
              <a:t>off </a:t>
            </a:r>
            <a:r>
              <a:rPr lang="en-CA" dirty="0" smtClean="0"/>
              <a:t>clause’.  Check off means that the </a:t>
            </a:r>
            <a:r>
              <a:rPr lang="en-CA" dirty="0"/>
              <a:t>employer, on behalf of the union, </a:t>
            </a:r>
            <a:r>
              <a:rPr lang="en-CA" dirty="0" smtClean="0"/>
              <a:t>will automatically </a:t>
            </a:r>
            <a:r>
              <a:rPr lang="en-CA" dirty="0"/>
              <a:t>deducts union dues from employees’ paycheques.</a:t>
            </a:r>
          </a:p>
          <a:p>
            <a:pPr marL="274320" indent="-274320" fontAlgn="auto">
              <a:spcAft>
                <a:spcPts val="0"/>
              </a:spcAft>
              <a:defRPr/>
            </a:pPr>
            <a:r>
              <a:rPr lang="en-CA" dirty="0" smtClean="0"/>
              <a:t>As </a:t>
            </a:r>
            <a:r>
              <a:rPr lang="en-CA" dirty="0"/>
              <a:t>a result of receiving union dues, unions provide a number of services to its dues-paying members including grievance handling; representing employees at arbitration hearings; providing educational services; lobbying governments on issues ranging from technological change to human rights; making services staff available; and negotiating collective agreements.</a:t>
            </a:r>
          </a:p>
          <a:p>
            <a:r>
              <a:rPr lang="en-CA" dirty="0" smtClean="0"/>
              <a:t>Newfoundland </a:t>
            </a:r>
            <a:r>
              <a:rPr lang="en-CA" dirty="0"/>
              <a:t>is one province which has enacted legislation to ensure that union dues are collected by the employer. With respect to Union Dues, Section 87(1) of the province's Labour Relations Act states:</a:t>
            </a:r>
          </a:p>
          <a:p>
            <a:pPr lvl="1"/>
            <a:r>
              <a:rPr lang="en-CA" dirty="0" smtClean="0"/>
              <a:t>     </a:t>
            </a:r>
            <a:r>
              <a:rPr lang="en-CA" dirty="0"/>
              <a:t>87. (1) Except in the construction industry, where a trade union that is the bargaining agent for employees in a bargaining unit so requests, there shall be included in the collective agreement between the trade union and the employer of the employees a provision requiring the employer to deduct from the wages of each employee in the unit affected by the collective agreement, whether or not the employee is a member of the union, the amount of the regular union dues and to remit the amount to the trade union immediately. </a:t>
            </a:r>
          </a:p>
        </p:txBody>
      </p:sp>
      <p:sp>
        <p:nvSpPr>
          <p:cNvPr id="6" name="Title 5"/>
          <p:cNvSpPr>
            <a:spLocks noGrp="1"/>
          </p:cNvSpPr>
          <p:nvPr>
            <p:ph type="title"/>
          </p:nvPr>
        </p:nvSpPr>
        <p:spPr/>
        <p:txBody>
          <a:bodyPr/>
          <a:lstStyle/>
          <a:p>
            <a:r>
              <a:rPr lang="en-CA" b="1" dirty="0" smtClean="0"/>
              <a:t>Union Security: Dues </a:t>
            </a:r>
            <a:r>
              <a:rPr lang="en-CA" b="1" dirty="0"/>
              <a:t>Check Off</a:t>
            </a:r>
            <a:endParaRPr lang="en-CA" dirty="0"/>
          </a:p>
        </p:txBody>
      </p:sp>
      <p:pic>
        <p:nvPicPr>
          <p:cNvPr id="7" name="Picture 6"/>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23294936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Union Security: The </a:t>
            </a:r>
            <a:r>
              <a:rPr lang="en-CA" b="1" dirty="0"/>
              <a:t>Requirement </a:t>
            </a:r>
            <a:r>
              <a:rPr lang="en-CA" b="1" dirty="0" smtClean="0"/>
              <a:t/>
            </a:r>
            <a:br>
              <a:rPr lang="en-CA" b="1" dirty="0" smtClean="0"/>
            </a:br>
            <a:r>
              <a:rPr lang="en-CA" b="1" dirty="0" smtClean="0"/>
              <a:t>to </a:t>
            </a:r>
            <a:r>
              <a:rPr lang="en-CA" b="1" dirty="0"/>
              <a:t>Join a Union</a:t>
            </a:r>
            <a:endParaRPr lang="en-CA" dirty="0"/>
          </a:p>
        </p:txBody>
      </p:sp>
      <p:sp>
        <p:nvSpPr>
          <p:cNvPr id="3" name="Content Placeholder 2"/>
          <p:cNvSpPr>
            <a:spLocks noGrp="1"/>
          </p:cNvSpPr>
          <p:nvPr>
            <p:ph idx="1"/>
          </p:nvPr>
        </p:nvSpPr>
        <p:spPr>
          <a:xfrm>
            <a:off x="664029" y="1923597"/>
            <a:ext cx="10515600" cy="4351338"/>
          </a:xfrm>
        </p:spPr>
        <p:txBody>
          <a:bodyPr>
            <a:normAutofit fontScale="92500" lnSpcReduction="20000"/>
          </a:bodyPr>
          <a:lstStyle/>
          <a:p>
            <a:r>
              <a:rPr lang="en-CA" sz="3300" dirty="0"/>
              <a:t>There are three types of clauses </a:t>
            </a:r>
            <a:r>
              <a:rPr lang="en-CA" sz="3300" dirty="0" smtClean="0"/>
              <a:t>– one of which will be </a:t>
            </a:r>
            <a:r>
              <a:rPr lang="en-CA" sz="3300" dirty="0"/>
              <a:t>found in a collective agreement with respect to “The Requirement to Join a Union”.</a:t>
            </a:r>
          </a:p>
          <a:p>
            <a:pPr lvl="1"/>
            <a:r>
              <a:rPr lang="en-CA" sz="2900" b="1" dirty="0" smtClean="0"/>
              <a:t>A “Union </a:t>
            </a:r>
            <a:r>
              <a:rPr lang="en-CA" sz="2900" b="1" dirty="0"/>
              <a:t>Shop” provision</a:t>
            </a:r>
            <a:r>
              <a:rPr lang="en-CA" sz="2900" dirty="0"/>
              <a:t> – employees are required to become and remain members of the union, if they want to be/remain employed by the company.</a:t>
            </a:r>
          </a:p>
          <a:p>
            <a:pPr lvl="1"/>
            <a:r>
              <a:rPr lang="en-CA" sz="2900" b="1" dirty="0" smtClean="0"/>
              <a:t>A “Closed </a:t>
            </a:r>
            <a:r>
              <a:rPr lang="en-CA" sz="2900" b="1" dirty="0"/>
              <a:t>Shop” provision </a:t>
            </a:r>
            <a:r>
              <a:rPr lang="en-CA" sz="2900" dirty="0"/>
              <a:t>– the employer can only hire workers who are already members of the union.</a:t>
            </a:r>
          </a:p>
          <a:p>
            <a:pPr lvl="1"/>
            <a:r>
              <a:rPr lang="en-CA" sz="2900" b="1" dirty="0" smtClean="0"/>
              <a:t>An “Open Shop” provision - </a:t>
            </a:r>
            <a:r>
              <a:rPr lang="en-CA" sz="2900" dirty="0" smtClean="0"/>
              <a:t>Some </a:t>
            </a:r>
            <a:r>
              <a:rPr lang="en-CA" sz="2900" dirty="0"/>
              <a:t>collective agreements do not require employees to join the union.  In these cases, the </a:t>
            </a:r>
            <a:r>
              <a:rPr lang="en-CA" sz="2900" b="1" dirty="0"/>
              <a:t>Rand Formula clauses </a:t>
            </a:r>
            <a:r>
              <a:rPr lang="en-CA" sz="2900" dirty="0"/>
              <a:t>are </a:t>
            </a:r>
            <a:r>
              <a:rPr lang="en-CA" sz="2900" dirty="0" smtClean="0"/>
              <a:t>found </a:t>
            </a:r>
            <a:r>
              <a:rPr lang="en-CA" sz="2900" dirty="0"/>
              <a:t>which require the employer to deduct union dues, whether </a:t>
            </a:r>
            <a:r>
              <a:rPr lang="en-CA" sz="2900" dirty="0" smtClean="0"/>
              <a:t>an employee becomes a member </a:t>
            </a:r>
            <a:r>
              <a:rPr lang="en-CA" sz="2900" dirty="0"/>
              <a:t>or not. </a:t>
            </a:r>
          </a:p>
        </p:txBody>
      </p:sp>
      <p:pic>
        <p:nvPicPr>
          <p:cNvPr id="4" name="Picture 3"/>
          <p:cNvPicPr>
            <a:picLocks noChangeAspect="1"/>
          </p:cNvPicPr>
          <p:nvPr/>
        </p:nvPicPr>
        <p:blipFill>
          <a:blip r:embed="rId2"/>
          <a:stretch>
            <a:fillRect/>
          </a:stretch>
        </p:blipFill>
        <p:spPr>
          <a:xfrm>
            <a:off x="9186333" y="0"/>
            <a:ext cx="3005667" cy="1690688"/>
          </a:xfrm>
          <a:prstGeom prst="rect">
            <a:avLst/>
          </a:prstGeom>
        </p:spPr>
      </p:pic>
    </p:spTree>
    <p:extLst>
      <p:ext uri="{BB962C8B-B14F-4D97-AF65-F5344CB8AC3E}">
        <p14:creationId xmlns:p14="http://schemas.microsoft.com/office/powerpoint/2010/main" val="17252787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4748</TotalTime>
  <Words>1059</Words>
  <Application>Microsoft Office PowerPoint</Application>
  <PresentationFormat>Widescreen</PresentationFormat>
  <Paragraphs>66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HN2100 Collective Agreement Administration</vt:lpstr>
      <vt:lpstr>Collective Agreement Clauses – Part 1 </vt:lpstr>
      <vt:lpstr>Overview of this Unit </vt:lpstr>
      <vt:lpstr>Union Recognition Clause</vt:lpstr>
      <vt:lpstr>Protection of Bargaining Unit Work</vt:lpstr>
      <vt:lpstr>Subcontractor Work</vt:lpstr>
      <vt:lpstr> Union Security</vt:lpstr>
      <vt:lpstr>Union Security: Dues Check Off</vt:lpstr>
      <vt:lpstr>Union Security: The Requirement  to Join a Union</vt:lpstr>
      <vt:lpstr>Union Security:  Access to Employer's Premises</vt:lpstr>
      <vt:lpstr>Union Security: The Right to  Communicate with Union Members</vt:lpstr>
      <vt:lpstr>Non-Discrimination</vt:lpstr>
      <vt:lpstr>Common Applications for  Non-Discrimination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HN2100 Collective Agreement Administration</dc:title>
  <dc:creator>Tilley, Paul (C'ville)</dc:creator>
  <cp:lastModifiedBy>Tilley, Paul (C'ville)</cp:lastModifiedBy>
  <cp:revision>30</cp:revision>
  <dcterms:created xsi:type="dcterms:W3CDTF">2016-01-22T17:38:52Z</dcterms:created>
  <dcterms:modified xsi:type="dcterms:W3CDTF">2016-02-08T16:33:38Z</dcterms:modified>
</cp:coreProperties>
</file>